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000" autoAdjust="0"/>
    <p:restoredTop sz="94660"/>
  </p:normalViewPr>
  <p:slideViewPr>
    <p:cSldViewPr snapToGrid="0">
      <p:cViewPr>
        <p:scale>
          <a:sx n="89" d="100"/>
          <a:sy n="89" d="100"/>
        </p:scale>
        <p:origin x="-540"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30"/>
            <a:ext cx="10363200" cy="1470025"/>
          </a:xfrm>
        </p:spPr>
        <p:txBody>
          <a:bodyPr/>
          <a:lstStyle/>
          <a:p>
            <a:r>
              <a:rPr lang="ar-SA" smtClean="0"/>
              <a:t>انقر لتحرير نمط العنوان الرئيسي</a:t>
            </a:r>
            <a:endParaRPr lang="en-GB"/>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GB"/>
          </a:p>
        </p:txBody>
      </p:sp>
      <p:sp>
        <p:nvSpPr>
          <p:cNvPr id="4" name="عنصر نائب للتاريخ 3"/>
          <p:cNvSpPr>
            <a:spLocks noGrp="1"/>
          </p:cNvSpPr>
          <p:nvPr>
            <p:ph type="dt" sz="half" idx="10"/>
          </p:nvPr>
        </p:nvSpPr>
        <p:spPr/>
        <p:txBody>
          <a:bodyPr/>
          <a:lstStyle/>
          <a:p>
            <a:fld id="{BB02557A-7053-4340-A874-8AB926A8EDA1}" type="datetimeFigureOut">
              <a:rPr lang="en-US" smtClean="0"/>
              <a:pPr/>
              <a:t>3/5/2018</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BB02557A-7053-4340-A874-8AB926A8EDA1}" type="datetimeFigureOut">
              <a:rPr lang="en-US" smtClean="0"/>
              <a:pPr/>
              <a:t>3/5/2018</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11785600" y="274643"/>
            <a:ext cx="3657600" cy="5851525"/>
          </a:xfrm>
        </p:spPr>
        <p:txBody>
          <a:bodyPr vert="eaVert"/>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a:xfrm>
            <a:off x="812800" y="274643"/>
            <a:ext cx="107696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BB02557A-7053-4340-A874-8AB926A8EDA1}" type="datetimeFigureOut">
              <a:rPr lang="en-US" smtClean="0"/>
              <a:pPr/>
              <a:t>3/5/2018</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BB02557A-7053-4340-A874-8AB926A8EDA1}" type="datetimeFigureOut">
              <a:rPr lang="en-US" smtClean="0"/>
              <a:pPr/>
              <a:t>3/5/2018</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3084" y="4406905"/>
            <a:ext cx="10363200" cy="1362075"/>
          </a:xfrm>
        </p:spPr>
        <p:txBody>
          <a:bodyPr anchor="t"/>
          <a:lstStyle>
            <a:lvl1pPr algn="l">
              <a:defRPr sz="4000" b="1" cap="all"/>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B02557A-7053-4340-A874-8AB926A8EDA1}" type="datetimeFigureOut">
              <a:rPr lang="en-US" smtClean="0"/>
              <a:pPr/>
              <a:t>3/5/2018</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sz="half" idx="1"/>
          </p:nvPr>
        </p:nvSpPr>
        <p:spPr>
          <a:xfrm>
            <a:off x="8128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محتوى 3"/>
          <p:cNvSpPr>
            <a:spLocks noGrp="1"/>
          </p:cNvSpPr>
          <p:nvPr>
            <p:ph sz="half" idx="2"/>
          </p:nvPr>
        </p:nvSpPr>
        <p:spPr>
          <a:xfrm>
            <a:off x="82296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تاريخ 4"/>
          <p:cNvSpPr>
            <a:spLocks noGrp="1"/>
          </p:cNvSpPr>
          <p:nvPr>
            <p:ph type="dt" sz="half" idx="10"/>
          </p:nvPr>
        </p:nvSpPr>
        <p:spPr/>
        <p:txBody>
          <a:bodyPr/>
          <a:lstStyle/>
          <a:p>
            <a:fld id="{BB02557A-7053-4340-A874-8AB926A8EDA1}" type="datetimeFigureOut">
              <a:rPr lang="en-US" smtClean="0"/>
              <a:pPr/>
              <a:t>3/5/2018</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10972800" cy="1143000"/>
          </a:xfrm>
        </p:spPr>
        <p:txBody>
          <a:bodyPr/>
          <a:lstStyle>
            <a:lvl1pPr>
              <a:defRPr/>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نص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7" name="عنصر نائب للتاريخ 6"/>
          <p:cNvSpPr>
            <a:spLocks noGrp="1"/>
          </p:cNvSpPr>
          <p:nvPr>
            <p:ph type="dt" sz="half" idx="10"/>
          </p:nvPr>
        </p:nvSpPr>
        <p:spPr/>
        <p:txBody>
          <a:bodyPr/>
          <a:lstStyle/>
          <a:p>
            <a:fld id="{BB02557A-7053-4340-A874-8AB926A8EDA1}" type="datetimeFigureOut">
              <a:rPr lang="en-US" smtClean="0"/>
              <a:pPr/>
              <a:t>3/5/2018</a:t>
            </a:fld>
            <a:endParaRPr lang="en-US" dirty="0"/>
          </a:p>
        </p:txBody>
      </p:sp>
      <p:sp>
        <p:nvSpPr>
          <p:cNvPr id="8" name="عنصر نائب للتذييل 7"/>
          <p:cNvSpPr>
            <a:spLocks noGrp="1"/>
          </p:cNvSpPr>
          <p:nvPr>
            <p:ph type="ftr" sz="quarter" idx="11"/>
          </p:nvPr>
        </p:nvSpPr>
        <p:spPr/>
        <p:txBody>
          <a:bodyPr/>
          <a:lstStyle/>
          <a:p>
            <a:endParaRPr lang="en-US" dirty="0"/>
          </a:p>
        </p:txBody>
      </p:sp>
      <p:sp>
        <p:nvSpPr>
          <p:cNvPr id="9" name="عنصر نائب لرقم الشريحة 8"/>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تاريخ 2"/>
          <p:cNvSpPr>
            <a:spLocks noGrp="1"/>
          </p:cNvSpPr>
          <p:nvPr>
            <p:ph type="dt" sz="half" idx="10"/>
          </p:nvPr>
        </p:nvSpPr>
        <p:spPr/>
        <p:txBody>
          <a:bodyPr/>
          <a:lstStyle/>
          <a:p>
            <a:fld id="{BB02557A-7053-4340-A874-8AB926A8EDA1}" type="datetimeFigureOut">
              <a:rPr lang="en-US" smtClean="0"/>
              <a:pPr/>
              <a:t>3/5/2018</a:t>
            </a:fld>
            <a:endParaRPr lang="en-US" dirty="0"/>
          </a:p>
        </p:txBody>
      </p:sp>
      <p:sp>
        <p:nvSpPr>
          <p:cNvPr id="4" name="عنصر نائب للتذييل 3"/>
          <p:cNvSpPr>
            <a:spLocks noGrp="1"/>
          </p:cNvSpPr>
          <p:nvPr>
            <p:ph type="ftr" sz="quarter" idx="11"/>
          </p:nvPr>
        </p:nvSpPr>
        <p:spPr/>
        <p:txBody>
          <a:bodyPr/>
          <a:lstStyle/>
          <a:p>
            <a:endParaRPr lang="en-US" dirty="0"/>
          </a:p>
        </p:txBody>
      </p:sp>
      <p:sp>
        <p:nvSpPr>
          <p:cNvPr id="5" name="عنصر نائب لرقم الشريحة 4"/>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B02557A-7053-4340-A874-8AB926A8EDA1}" type="datetimeFigureOut">
              <a:rPr lang="en-US" smtClean="0"/>
              <a:pPr/>
              <a:t>3/5/2018</a:t>
            </a:fld>
            <a:endParaRPr lang="en-US" dirty="0"/>
          </a:p>
        </p:txBody>
      </p:sp>
      <p:sp>
        <p:nvSpPr>
          <p:cNvPr id="3" name="عنصر نائب للتذييل 2"/>
          <p:cNvSpPr>
            <a:spLocks noGrp="1"/>
          </p:cNvSpPr>
          <p:nvPr>
            <p:ph type="ftr" sz="quarter" idx="11"/>
          </p:nvPr>
        </p:nvSpPr>
        <p:spPr/>
        <p:txBody>
          <a:bodyPr/>
          <a:lstStyle/>
          <a:p>
            <a:endParaRPr lang="en-US" dirty="0"/>
          </a:p>
        </p:txBody>
      </p:sp>
      <p:sp>
        <p:nvSpPr>
          <p:cNvPr id="4" name="عنصر نائب لرقم الشريحة 3"/>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3" y="273050"/>
            <a:ext cx="4011084" cy="1162050"/>
          </a:xfrm>
        </p:spPr>
        <p:txBody>
          <a:bodyPr anchor="b"/>
          <a:lstStyle>
            <a:lvl1pPr algn="l">
              <a:defRPr sz="2000" b="1"/>
            </a:lvl1pPr>
          </a:lstStyle>
          <a:p>
            <a:r>
              <a:rPr lang="ar-SA" smtClean="0"/>
              <a:t>انقر لتحرير نمط العنوان الرئيسي</a:t>
            </a:r>
            <a:endParaRPr lang="en-GB"/>
          </a:p>
        </p:txBody>
      </p:sp>
      <p:sp>
        <p:nvSpPr>
          <p:cNvPr id="3" name="عنصر نائب للمحتوى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نص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B02557A-7053-4340-A874-8AB926A8EDA1}" type="datetimeFigureOut">
              <a:rPr lang="en-US" smtClean="0"/>
              <a:pPr/>
              <a:t>3/5/2018</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717" y="4800600"/>
            <a:ext cx="7315200" cy="566738"/>
          </a:xfrm>
        </p:spPr>
        <p:txBody>
          <a:bodyPr anchor="b"/>
          <a:lstStyle>
            <a:lvl1pPr algn="l">
              <a:defRPr sz="2000" b="1"/>
            </a:lvl1pPr>
          </a:lstStyle>
          <a:p>
            <a:r>
              <a:rPr lang="ar-SA" smtClean="0"/>
              <a:t>انقر لتحرير نمط العنوان الرئيسي</a:t>
            </a:r>
            <a:endParaRPr lang="en-GB"/>
          </a:p>
        </p:txBody>
      </p:sp>
      <p:sp>
        <p:nvSpPr>
          <p:cNvPr id="3" name="عنصر نائب للصورة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عنصر نائب للنص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B02557A-7053-4340-A874-8AB926A8EDA1}" type="datetimeFigureOut">
              <a:rPr lang="en-US" smtClean="0"/>
              <a:pPr/>
              <a:t>3/5/2018</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2557A-7053-4340-A874-8AB926A8EDA1}" type="datetimeFigureOut">
              <a:rPr lang="en-US" smtClean="0"/>
              <a:pPr/>
              <a:t>3/5/2018</a:t>
            </a:fld>
            <a:endParaRPr lang="en-US" dirty="0"/>
          </a:p>
        </p:txBody>
      </p:sp>
      <p:sp>
        <p:nvSpPr>
          <p:cNvPr id="5" name="عنصر نائب للتذييل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عنصر نائب لرقم الشريحة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EF9944-A4F6-4C59-AEBD-678D6480B8E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450D3D-731F-482A-B480-D792CD8DDFC5}"/>
              </a:ext>
            </a:extLst>
          </p:cNvPr>
          <p:cNvSpPr>
            <a:spLocks noGrp="1"/>
          </p:cNvSpPr>
          <p:nvPr>
            <p:ph type="ctrTitle"/>
          </p:nvPr>
        </p:nvSpPr>
        <p:spPr>
          <a:xfrm>
            <a:off x="1311199" y="1023867"/>
            <a:ext cx="9166254" cy="2616479"/>
          </a:xfrm>
        </p:spPr>
        <p:txBody>
          <a:bodyPr>
            <a:noAutofit/>
          </a:bodyPr>
          <a:lstStyle/>
          <a:p>
            <a:pPr algn="ctr"/>
            <a:r>
              <a:rPr lang="en-US" sz="6000" b="1" dirty="0">
                <a:solidFill>
                  <a:srgbClr val="C00000"/>
                </a:solidFill>
              </a:rPr>
              <a:t>Extraction of materials</a:t>
            </a:r>
          </a:p>
        </p:txBody>
      </p:sp>
      <p:sp>
        <p:nvSpPr>
          <p:cNvPr id="3" name="Subtitle 2">
            <a:extLst>
              <a:ext uri="{FF2B5EF4-FFF2-40B4-BE49-F238E27FC236}">
                <a16:creationId xmlns="" xmlns:a16="http://schemas.microsoft.com/office/drawing/2014/main" id="{AE36AB2D-7E20-4F6F-A767-E1F13F7201E4}"/>
              </a:ext>
            </a:extLst>
          </p:cNvPr>
          <p:cNvSpPr>
            <a:spLocks noGrp="1"/>
          </p:cNvSpPr>
          <p:nvPr>
            <p:ph type="subTitle" idx="1"/>
          </p:nvPr>
        </p:nvSpPr>
        <p:spPr>
          <a:xfrm>
            <a:off x="4004890" y="4583068"/>
            <a:ext cx="4505738" cy="1037760"/>
          </a:xfrm>
        </p:spPr>
        <p:txBody>
          <a:bodyPr>
            <a:normAutofit lnSpcReduction="10000"/>
          </a:bodyPr>
          <a:lstStyle/>
          <a:p>
            <a:pPr algn="ctr"/>
            <a:r>
              <a:rPr lang="ar-IQ" b="1" dirty="0">
                <a:solidFill>
                  <a:schemeClr val="tx1"/>
                </a:solidFill>
              </a:rPr>
              <a:t>استخلاص المعادن من الخامات </a:t>
            </a:r>
            <a:r>
              <a:rPr lang="ar-IQ" b="1" dirty="0" err="1" smtClean="0">
                <a:solidFill>
                  <a:schemeClr val="tx1"/>
                </a:solidFill>
              </a:rPr>
              <a:t>الكبريتيدية</a:t>
            </a:r>
            <a:endParaRPr lang="ar-IQ" b="1" dirty="0">
              <a:solidFill>
                <a:schemeClr val="tx1"/>
              </a:solidFill>
            </a:endParaRPr>
          </a:p>
        </p:txBody>
      </p:sp>
    </p:spTree>
    <p:extLst>
      <p:ext uri="{BB962C8B-B14F-4D97-AF65-F5344CB8AC3E}">
        <p14:creationId xmlns="" xmlns:p14="http://schemas.microsoft.com/office/powerpoint/2010/main" val="3287069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73AEB2-68EF-478C-BA2E-FBC142E2F005}"/>
              </a:ext>
            </a:extLst>
          </p:cNvPr>
          <p:cNvSpPr>
            <a:spLocks noGrp="1"/>
          </p:cNvSpPr>
          <p:nvPr>
            <p:ph type="title"/>
          </p:nvPr>
        </p:nvSpPr>
        <p:spPr>
          <a:xfrm>
            <a:off x="1213455" y="15843"/>
            <a:ext cx="10972800" cy="1143000"/>
          </a:xfrm>
        </p:spPr>
        <p:txBody>
          <a:bodyPr>
            <a:normAutofit/>
          </a:bodyPr>
          <a:lstStyle/>
          <a:p>
            <a:pPr algn="r"/>
            <a:r>
              <a:rPr lang="ar-IQ" sz="3200" b="1" dirty="0">
                <a:solidFill>
                  <a:srgbClr val="C00000"/>
                </a:solidFill>
              </a:rPr>
              <a:t>6- </a:t>
            </a:r>
            <a:r>
              <a:rPr lang="ar-SA" sz="3200" b="1" dirty="0">
                <a:solidFill>
                  <a:srgbClr val="C00000"/>
                </a:solidFill>
              </a:rPr>
              <a:t>الميتالورجية الما</a:t>
            </a:r>
            <a:r>
              <a:rPr lang="ar-IQ" sz="3200" b="1" dirty="0">
                <a:solidFill>
                  <a:srgbClr val="C00000"/>
                </a:solidFill>
              </a:rPr>
              <a:t>ئ</a:t>
            </a:r>
            <a:r>
              <a:rPr lang="ar-SA" sz="3200" b="1" dirty="0">
                <a:solidFill>
                  <a:srgbClr val="C00000"/>
                </a:solidFill>
              </a:rPr>
              <a:t>ية لاستخلاص المعا</a:t>
            </a:r>
            <a:r>
              <a:rPr lang="ar-IQ" sz="3200" b="1" dirty="0">
                <a:solidFill>
                  <a:srgbClr val="C00000"/>
                </a:solidFill>
              </a:rPr>
              <a:t>د</a:t>
            </a:r>
            <a:r>
              <a:rPr lang="ar-SA" sz="3200" b="1" dirty="0">
                <a:solidFill>
                  <a:srgbClr val="C00000"/>
                </a:solidFill>
              </a:rPr>
              <a:t>ن </a:t>
            </a:r>
            <a:endParaRPr lang="en-US" sz="3200" b="1" dirty="0">
              <a:solidFill>
                <a:srgbClr val="C00000"/>
              </a:solidFill>
            </a:endParaRPr>
          </a:p>
        </p:txBody>
      </p:sp>
      <p:sp>
        <p:nvSpPr>
          <p:cNvPr id="3" name="Content Placeholder 2">
            <a:extLst>
              <a:ext uri="{FF2B5EF4-FFF2-40B4-BE49-F238E27FC236}">
                <a16:creationId xmlns="" xmlns:a16="http://schemas.microsoft.com/office/drawing/2014/main" id="{4A95138E-68DB-4A2C-9B8F-1B7BF5F0A6BD}"/>
              </a:ext>
            </a:extLst>
          </p:cNvPr>
          <p:cNvSpPr>
            <a:spLocks noGrp="1"/>
          </p:cNvSpPr>
          <p:nvPr>
            <p:ph idx="1"/>
          </p:nvPr>
        </p:nvSpPr>
        <p:spPr>
          <a:xfrm>
            <a:off x="1" y="1247942"/>
            <a:ext cx="12170102" cy="5610058"/>
          </a:xfrm>
        </p:spPr>
        <p:txBody>
          <a:bodyPr>
            <a:normAutofit fontScale="92500" lnSpcReduction="10000"/>
          </a:bodyPr>
          <a:lstStyle/>
          <a:p>
            <a:pPr marL="0" indent="0" algn="just" rtl="1">
              <a:buNone/>
            </a:pPr>
            <a:r>
              <a:rPr lang="ar-IQ" dirty="0"/>
              <a:t>ان الغرض من طريقة الميتالورجية المائية هو انتاج معدن مذاب في مذيب ملائم لغرض انتاج هذا المذاب بعمليات لاحقة . وبما ان اغلب كبريتيدات المعادن محدودة الاذابة في المذيبات اللاعضوية لذلك تتم اغلب العمليات باجراء عملية التحميص لانتاج مركب من الاكاسيد او المركبات التي تكون سهلة الاذابة بالماء او الحوامض المخففة كما يتم الحصول على ايون (</a:t>
            </a:r>
            <a:r>
              <a:rPr lang="en-US" dirty="0"/>
              <a:t>SO</a:t>
            </a:r>
            <a:r>
              <a:rPr lang="en-US" baseline="-25000" dirty="0"/>
              <a:t>4</a:t>
            </a:r>
            <a:r>
              <a:rPr lang="en-US" dirty="0"/>
              <a:t>-</a:t>
            </a:r>
            <a:r>
              <a:rPr lang="en-US" baseline="30000" dirty="0"/>
              <a:t>2</a:t>
            </a:r>
            <a:r>
              <a:rPr lang="ar-IQ" dirty="0"/>
              <a:t>‏) الذي يساعد على تكون حامض الكبريتيك لتعويض الحامض المفقود ٠ ‏كما في المعادلة : </a:t>
            </a:r>
          </a:p>
          <a:p>
            <a:pPr marL="0" indent="0" algn="just" rtl="1">
              <a:buNone/>
            </a:pPr>
            <a:r>
              <a:rPr lang="ar-IQ" dirty="0"/>
              <a:t>‏</a:t>
            </a:r>
          </a:p>
          <a:p>
            <a:pPr marL="0" indent="0" algn="just" rtl="1">
              <a:buNone/>
            </a:pPr>
            <a:r>
              <a:rPr lang="ar-IQ" dirty="0"/>
              <a:t> </a:t>
            </a:r>
            <a:endParaRPr lang="ar-IQ" dirty="0" smtClean="0"/>
          </a:p>
          <a:p>
            <a:pPr marL="0" indent="0" algn="just" rtl="1">
              <a:buNone/>
            </a:pPr>
            <a:endParaRPr lang="ar-IQ" dirty="0"/>
          </a:p>
          <a:p>
            <a:pPr marL="0" indent="0" algn="just" rtl="1">
              <a:buNone/>
            </a:pPr>
            <a:r>
              <a:rPr lang="ar-IQ" dirty="0"/>
              <a:t>يفصل المعدن من السوائل المحملة بعدة طرق منها السمنتة والاختزال بواسطة ايون الهيدروجين او التحلل الكهربائي . وتطبق هذه الطريقة لانتاج كميات معقولة من الزنك والكادميوم والنحاس والنيكل </a:t>
            </a:r>
            <a:r>
              <a:rPr lang="ar-IQ" dirty="0" smtClean="0"/>
              <a:t>.تجدر </a:t>
            </a:r>
            <a:r>
              <a:rPr lang="ar-IQ" dirty="0"/>
              <a:t>الاشارة هنا الى انه عند استخدام الاحياء المجهرية في عملية الاذابة لا توجد هنالك اي حاجة لاجراء عمليات التحميص . </a:t>
            </a:r>
          </a:p>
          <a:p>
            <a:pPr marL="0" indent="0" algn="just" rtl="1">
              <a:buNone/>
            </a:pPr>
            <a:endParaRPr lang="en-US" dirty="0"/>
          </a:p>
        </p:txBody>
      </p:sp>
      <p:pic>
        <p:nvPicPr>
          <p:cNvPr id="4" name="Picture 3">
            <a:extLst>
              <a:ext uri="{FF2B5EF4-FFF2-40B4-BE49-F238E27FC236}">
                <a16:creationId xmlns="" xmlns:a16="http://schemas.microsoft.com/office/drawing/2014/main" id="{9CB36DAF-C5DF-4089-95A8-C45097470999}"/>
              </a:ext>
            </a:extLst>
          </p:cNvPr>
          <p:cNvPicPr>
            <a:picLocks noChangeAspect="1"/>
          </p:cNvPicPr>
          <p:nvPr/>
        </p:nvPicPr>
        <p:blipFill>
          <a:blip r:embed="rId2"/>
          <a:stretch>
            <a:fillRect/>
          </a:stretch>
        </p:blipFill>
        <p:spPr>
          <a:xfrm>
            <a:off x="2516869" y="3752612"/>
            <a:ext cx="8734226" cy="784882"/>
          </a:xfrm>
          <a:prstGeom prst="rect">
            <a:avLst/>
          </a:prstGeom>
        </p:spPr>
      </p:pic>
    </p:spTree>
    <p:extLst>
      <p:ext uri="{BB962C8B-B14F-4D97-AF65-F5344CB8AC3E}">
        <p14:creationId xmlns="" xmlns:p14="http://schemas.microsoft.com/office/powerpoint/2010/main" val="4048748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85B023-A775-41FE-A236-13747DAA62F9}"/>
              </a:ext>
            </a:extLst>
          </p:cNvPr>
          <p:cNvSpPr>
            <a:spLocks noGrp="1"/>
          </p:cNvSpPr>
          <p:nvPr>
            <p:ph type="title"/>
          </p:nvPr>
        </p:nvSpPr>
        <p:spPr>
          <a:xfrm>
            <a:off x="6987396" y="274638"/>
            <a:ext cx="4595004" cy="1143000"/>
          </a:xfrm>
        </p:spPr>
        <p:txBody>
          <a:bodyPr>
            <a:normAutofit/>
          </a:bodyPr>
          <a:lstStyle/>
          <a:p>
            <a:pPr algn="r"/>
            <a:r>
              <a:rPr lang="ar-IQ" sz="3200" dirty="0">
                <a:solidFill>
                  <a:srgbClr val="3333FF"/>
                </a:solidFill>
              </a:rPr>
              <a:t>7- كلورة الكبريتيدات</a:t>
            </a:r>
            <a:endParaRPr lang="en-US" sz="3200" dirty="0">
              <a:solidFill>
                <a:srgbClr val="3333FF"/>
              </a:solidFill>
            </a:endParaRPr>
          </a:p>
        </p:txBody>
      </p:sp>
      <p:sp>
        <p:nvSpPr>
          <p:cNvPr id="3" name="Content Placeholder 2">
            <a:extLst>
              <a:ext uri="{FF2B5EF4-FFF2-40B4-BE49-F238E27FC236}">
                <a16:creationId xmlns="" xmlns:a16="http://schemas.microsoft.com/office/drawing/2014/main" id="{620D6813-E6C7-4298-A76A-1A294F5FB168}"/>
              </a:ext>
            </a:extLst>
          </p:cNvPr>
          <p:cNvSpPr>
            <a:spLocks noGrp="1"/>
          </p:cNvSpPr>
          <p:nvPr>
            <p:ph idx="1"/>
          </p:nvPr>
        </p:nvSpPr>
        <p:spPr>
          <a:xfrm>
            <a:off x="0" y="1600205"/>
            <a:ext cx="12192000" cy="4783342"/>
          </a:xfrm>
        </p:spPr>
        <p:txBody>
          <a:bodyPr>
            <a:normAutofit fontScale="92500" lnSpcReduction="10000"/>
          </a:bodyPr>
          <a:lstStyle/>
          <a:p>
            <a:pPr marL="0" indent="0" algn="just" rtl="1">
              <a:buNone/>
            </a:pPr>
            <a:r>
              <a:rPr lang="ar-IQ" dirty="0"/>
              <a:t>تخضع بعض كبريتيدات المعادن لعمليات الكلورة المباشرة عند درجات حرارة ملانمة كما في المعادلات التالية :</a:t>
            </a:r>
          </a:p>
          <a:p>
            <a:pPr marL="0" indent="0" algn="just" rtl="1">
              <a:buNone/>
            </a:pPr>
            <a:endParaRPr lang="ar-IQ" dirty="0"/>
          </a:p>
          <a:p>
            <a:pPr marL="0" indent="0" algn="just" rtl="1">
              <a:buNone/>
            </a:pPr>
            <a:endParaRPr lang="ar-IQ" dirty="0"/>
          </a:p>
          <a:p>
            <a:pPr marL="0" indent="0" algn="just" rtl="1">
              <a:buNone/>
            </a:pPr>
            <a:r>
              <a:rPr lang="ar-IQ" dirty="0"/>
              <a:t>وهناك طريقة </a:t>
            </a:r>
            <a:r>
              <a:rPr lang="ar-IQ" dirty="0" smtClean="0"/>
              <a:t>أخرى </a:t>
            </a:r>
            <a:r>
              <a:rPr lang="ar-IQ" dirty="0" err="1" smtClean="0"/>
              <a:t>لكلورة</a:t>
            </a:r>
            <a:r>
              <a:rPr lang="ar-IQ" dirty="0" smtClean="0"/>
              <a:t> اللباب </a:t>
            </a:r>
            <a:r>
              <a:rPr lang="ar-IQ" dirty="0"/>
              <a:t>الرطب حيث تتم عند درجة حرارة اقل من 100م كما في التفاعل التالي :</a:t>
            </a:r>
          </a:p>
          <a:p>
            <a:pPr marL="0" indent="0" algn="just" rtl="1">
              <a:buNone/>
            </a:pPr>
            <a:endParaRPr lang="ar-IQ" dirty="0"/>
          </a:p>
          <a:p>
            <a:pPr marL="0" indent="0" algn="just" rtl="1">
              <a:buNone/>
            </a:pPr>
            <a:r>
              <a:rPr lang="ar-IQ" dirty="0"/>
              <a:t> وفي عملية الكلورة الرطية يمكن اجراء عملية السمنتة او التحلل الكهربائي لإنتاج المعادن . ويمكن ازالة الكبريت بطريقة التعويم الرغوي وذلك بضخ الهواء المضغوط الى الحين ويعوم الكبريت طبيعا . </a:t>
            </a:r>
          </a:p>
          <a:p>
            <a:pPr marL="0" indent="0" algn="just" rtl="1">
              <a:buNone/>
            </a:pPr>
            <a:endParaRPr lang="en-US" dirty="0"/>
          </a:p>
        </p:txBody>
      </p:sp>
      <p:pic>
        <p:nvPicPr>
          <p:cNvPr id="4" name="Picture 3">
            <a:extLst>
              <a:ext uri="{FF2B5EF4-FFF2-40B4-BE49-F238E27FC236}">
                <a16:creationId xmlns="" xmlns:a16="http://schemas.microsoft.com/office/drawing/2014/main" id="{8BDAAC0B-A466-4C28-B890-A25507DFB997}"/>
              </a:ext>
            </a:extLst>
          </p:cNvPr>
          <p:cNvPicPr>
            <a:picLocks noChangeAspect="1"/>
          </p:cNvPicPr>
          <p:nvPr/>
        </p:nvPicPr>
        <p:blipFill>
          <a:blip r:embed="rId2"/>
          <a:stretch>
            <a:fillRect/>
          </a:stretch>
        </p:blipFill>
        <p:spPr>
          <a:xfrm>
            <a:off x="3453306" y="2422214"/>
            <a:ext cx="5832990" cy="972088"/>
          </a:xfrm>
          <a:prstGeom prst="rect">
            <a:avLst/>
          </a:prstGeom>
        </p:spPr>
      </p:pic>
    </p:spTree>
    <p:extLst>
      <p:ext uri="{BB962C8B-B14F-4D97-AF65-F5344CB8AC3E}">
        <p14:creationId xmlns="" xmlns:p14="http://schemas.microsoft.com/office/powerpoint/2010/main" val="1458576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35170" y="274638"/>
            <a:ext cx="10547230" cy="1143000"/>
          </a:xfrm>
        </p:spPr>
        <p:txBody>
          <a:bodyPr/>
          <a:lstStyle/>
          <a:p>
            <a:r>
              <a:rPr lang="ar-IQ" dirty="0" smtClean="0">
                <a:solidFill>
                  <a:srgbClr val="C00000"/>
                </a:solidFill>
              </a:rPr>
              <a:t>مفردات المنهج</a:t>
            </a:r>
            <a:endParaRPr lang="en-GB" dirty="0">
              <a:solidFill>
                <a:srgbClr val="C00000"/>
              </a:solidFill>
            </a:endParaRPr>
          </a:p>
        </p:txBody>
      </p:sp>
      <p:sp>
        <p:nvSpPr>
          <p:cNvPr id="3" name="عنصر نائب للمحتوى 2"/>
          <p:cNvSpPr>
            <a:spLocks noGrp="1"/>
          </p:cNvSpPr>
          <p:nvPr>
            <p:ph idx="1"/>
          </p:nvPr>
        </p:nvSpPr>
        <p:spPr/>
        <p:txBody>
          <a:bodyPr/>
          <a:lstStyle/>
          <a:p>
            <a:r>
              <a:rPr lang="en-GB" sz="3200" b="1" dirty="0" smtClean="0">
                <a:solidFill>
                  <a:srgbClr val="3333FF"/>
                </a:solidFill>
              </a:rPr>
              <a:t>Introduction</a:t>
            </a:r>
          </a:p>
          <a:p>
            <a:r>
              <a:rPr lang="en-GB" sz="3200" b="1" dirty="0" smtClean="0">
                <a:solidFill>
                  <a:srgbClr val="3333FF"/>
                </a:solidFill>
              </a:rPr>
              <a:t>Production </a:t>
            </a:r>
            <a:r>
              <a:rPr lang="en-GB" sz="3200" b="1" dirty="0" smtClean="0">
                <a:solidFill>
                  <a:srgbClr val="3333FF"/>
                </a:solidFill>
              </a:rPr>
              <a:t>of  Cu, Zn</a:t>
            </a:r>
            <a:r>
              <a:rPr lang="en-GB" sz="3200" b="1" dirty="0" smtClean="0">
                <a:solidFill>
                  <a:srgbClr val="3333FF"/>
                </a:solidFill>
              </a:rPr>
              <a:t>, </a:t>
            </a:r>
            <a:r>
              <a:rPr lang="en-GB" sz="3200" b="1" dirty="0" err="1" smtClean="0">
                <a:solidFill>
                  <a:srgbClr val="3333FF"/>
                </a:solidFill>
              </a:rPr>
              <a:t>Pb</a:t>
            </a:r>
            <a:r>
              <a:rPr lang="en-GB" sz="3200" b="1" dirty="0" smtClean="0">
                <a:solidFill>
                  <a:srgbClr val="3333FF"/>
                </a:solidFill>
              </a:rPr>
              <a:t>, </a:t>
            </a:r>
            <a:r>
              <a:rPr lang="en-GB" sz="3200" b="1" dirty="0" err="1" smtClean="0">
                <a:solidFill>
                  <a:srgbClr val="3333FF"/>
                </a:solidFill>
              </a:rPr>
              <a:t>Sn</a:t>
            </a:r>
            <a:r>
              <a:rPr lang="en-GB" sz="3200" b="1" dirty="0" smtClean="0">
                <a:solidFill>
                  <a:srgbClr val="3333FF"/>
                </a:solidFill>
              </a:rPr>
              <a:t>, Ni, Mg, Cr, Au, Ag, </a:t>
            </a:r>
            <a:r>
              <a:rPr lang="en-GB" sz="3200" b="1" dirty="0" smtClean="0">
                <a:solidFill>
                  <a:srgbClr val="3333FF"/>
                </a:solidFill>
              </a:rPr>
              <a:t>U</a:t>
            </a:r>
          </a:p>
          <a:p>
            <a:endParaRPr lang="en-GB" sz="3200" b="1" dirty="0" smtClean="0">
              <a:solidFill>
                <a:srgbClr val="3333FF"/>
              </a:solidFill>
            </a:endParaRPr>
          </a:p>
          <a:p>
            <a:r>
              <a:rPr lang="en-GB" sz="3200" b="1" dirty="0" smtClean="0">
                <a:solidFill>
                  <a:srgbClr val="3333FF"/>
                </a:solidFill>
              </a:rPr>
              <a:t>Production of cast iron , iron </a:t>
            </a:r>
            <a:r>
              <a:rPr lang="en-GB" sz="3200" b="1" dirty="0" smtClean="0">
                <a:solidFill>
                  <a:srgbClr val="3333FF"/>
                </a:solidFill>
              </a:rPr>
              <a:t>ore</a:t>
            </a:r>
          </a:p>
          <a:p>
            <a:pPr>
              <a:buNone/>
            </a:pPr>
            <a:endParaRPr lang="en-GB" sz="3200" b="1" dirty="0" smtClean="0">
              <a:solidFill>
                <a:srgbClr val="3333FF"/>
              </a:solidFill>
            </a:endParaRPr>
          </a:p>
          <a:p>
            <a:r>
              <a:rPr lang="en-GB" sz="3200" b="1" dirty="0" smtClean="0">
                <a:solidFill>
                  <a:srgbClr val="3333FF"/>
                </a:solidFill>
              </a:rPr>
              <a:t>Steel production. Conversion methods, martin way, </a:t>
            </a:r>
            <a:r>
              <a:rPr lang="en-GB" sz="3200" b="1" dirty="0" err="1" smtClean="0">
                <a:solidFill>
                  <a:srgbClr val="3333FF"/>
                </a:solidFill>
              </a:rPr>
              <a:t>electtical</a:t>
            </a:r>
            <a:r>
              <a:rPr lang="en-GB" sz="3200" b="1" dirty="0" smtClean="0">
                <a:solidFill>
                  <a:srgbClr val="3333FF"/>
                </a:solidFill>
              </a:rPr>
              <a:t> method, </a:t>
            </a:r>
            <a:r>
              <a:rPr lang="en-GB" sz="3200" b="1" dirty="0" err="1" smtClean="0">
                <a:solidFill>
                  <a:srgbClr val="3333FF"/>
                </a:solidFill>
              </a:rPr>
              <a:t>diract</a:t>
            </a:r>
            <a:r>
              <a:rPr lang="en-GB" sz="3200" b="1" dirty="0" smtClean="0">
                <a:solidFill>
                  <a:srgbClr val="3333FF"/>
                </a:solidFill>
              </a:rPr>
              <a:t> method and open </a:t>
            </a:r>
            <a:r>
              <a:rPr lang="en-GB" sz="3200" b="1" dirty="0" err="1" smtClean="0">
                <a:solidFill>
                  <a:srgbClr val="3333FF"/>
                </a:solidFill>
              </a:rPr>
              <a:t>tearth</a:t>
            </a:r>
            <a:r>
              <a:rPr lang="en-GB" sz="3200" b="1" dirty="0" smtClean="0">
                <a:solidFill>
                  <a:srgbClr val="3333FF"/>
                </a:solidFill>
              </a:rPr>
              <a:t> </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3E130A-4C0C-42D4-BA8F-15364BD785DD}"/>
              </a:ext>
            </a:extLst>
          </p:cNvPr>
          <p:cNvSpPr>
            <a:spLocks noGrp="1"/>
          </p:cNvSpPr>
          <p:nvPr>
            <p:ph type="title"/>
          </p:nvPr>
        </p:nvSpPr>
        <p:spPr>
          <a:xfrm>
            <a:off x="2933700" y="68008"/>
            <a:ext cx="8770571" cy="1560716"/>
          </a:xfrm>
        </p:spPr>
        <p:txBody>
          <a:bodyPr>
            <a:normAutofit/>
          </a:bodyPr>
          <a:lstStyle/>
          <a:p>
            <a:pPr algn="ctr"/>
            <a:r>
              <a:rPr lang="ar-IQ" b="1" dirty="0">
                <a:solidFill>
                  <a:srgbClr val="C00000"/>
                </a:solidFill>
              </a:rPr>
              <a:t>أستخلاص المعادن من الخامات الكبريتيدية</a:t>
            </a:r>
            <a:br>
              <a:rPr lang="ar-IQ" b="1" dirty="0">
                <a:solidFill>
                  <a:srgbClr val="C00000"/>
                </a:solidFill>
              </a:rPr>
            </a:br>
            <a:r>
              <a:rPr lang="en-GB" sz="1800" b="1" dirty="0" smtClean="0">
                <a:solidFill>
                  <a:srgbClr val="3333FF"/>
                </a:solidFill>
              </a:rPr>
              <a:t>EXTRACTION OF</a:t>
            </a:r>
            <a:r>
              <a:rPr lang="en-GB" b="1" dirty="0" smtClean="0">
                <a:solidFill>
                  <a:srgbClr val="3333FF"/>
                </a:solidFill>
              </a:rPr>
              <a:t> </a:t>
            </a:r>
            <a:r>
              <a:rPr lang="en-GB" sz="2000" b="1" dirty="0" smtClean="0">
                <a:solidFill>
                  <a:srgbClr val="3333FF"/>
                </a:solidFill>
              </a:rPr>
              <a:t>METALS FROM  SULPHIDE ORE</a:t>
            </a:r>
            <a:endParaRPr lang="en-US" sz="2000" b="1" dirty="0">
              <a:solidFill>
                <a:srgbClr val="3333FF"/>
              </a:solidFill>
            </a:endParaRPr>
          </a:p>
        </p:txBody>
      </p:sp>
      <p:sp>
        <p:nvSpPr>
          <p:cNvPr id="3" name="Content Placeholder 2">
            <a:extLst>
              <a:ext uri="{FF2B5EF4-FFF2-40B4-BE49-F238E27FC236}">
                <a16:creationId xmlns="" xmlns:a16="http://schemas.microsoft.com/office/drawing/2014/main" id="{4FE13D22-2CAE-446F-8882-D869EEDC6FF6}"/>
              </a:ext>
            </a:extLst>
          </p:cNvPr>
          <p:cNvSpPr>
            <a:spLocks noGrp="1"/>
          </p:cNvSpPr>
          <p:nvPr>
            <p:ph idx="1"/>
          </p:nvPr>
        </p:nvSpPr>
        <p:spPr>
          <a:xfrm>
            <a:off x="401782" y="3318302"/>
            <a:ext cx="11302489" cy="3496575"/>
          </a:xfrm>
        </p:spPr>
        <p:txBody>
          <a:bodyPr>
            <a:noAutofit/>
          </a:bodyPr>
          <a:lstStyle/>
          <a:p>
            <a:pPr marL="0" indent="0" algn="just" rtl="1">
              <a:buNone/>
            </a:pPr>
            <a:r>
              <a:rPr lang="ar-IQ" sz="2400" dirty="0"/>
              <a:t>ان عمليات التعدين لبعض المعادن المشهورة ( النحاس </a:t>
            </a:r>
            <a:r>
              <a:rPr lang="ar-IQ" sz="2400" dirty="0" err="1" smtClean="0"/>
              <a:t>و</a:t>
            </a:r>
            <a:r>
              <a:rPr lang="ar-IQ" sz="2400" dirty="0" smtClean="0"/>
              <a:t> الرصاص</a:t>
            </a:r>
            <a:r>
              <a:rPr lang="en-GB" sz="2400" dirty="0" smtClean="0"/>
              <a:t>……</a:t>
            </a:r>
            <a:r>
              <a:rPr lang="ar-IQ" sz="2400" dirty="0" smtClean="0"/>
              <a:t>الخ </a:t>
            </a:r>
            <a:r>
              <a:rPr lang="ar-IQ" sz="2400" dirty="0"/>
              <a:t>) تعتبر من العمليات المعقدة ( المركبة ) في الوقت الحاضر وذلك</a:t>
            </a:r>
            <a:r>
              <a:rPr lang="ar-IQ" sz="2400" dirty="0">
                <a:solidFill>
                  <a:srgbClr val="FF0000"/>
                </a:solidFill>
              </a:rPr>
              <a:t> بسبب النواتج </a:t>
            </a:r>
            <a:r>
              <a:rPr lang="ar-IQ" sz="2400" dirty="0" smtClean="0">
                <a:solidFill>
                  <a:srgbClr val="FF0000"/>
                </a:solidFill>
              </a:rPr>
              <a:t>العرضية</a:t>
            </a:r>
            <a:r>
              <a:rPr lang="ar-IQ" sz="2400" dirty="0" smtClean="0"/>
              <a:t> الكثيرة والتي </a:t>
            </a:r>
            <a:r>
              <a:rPr lang="ar-IQ" sz="2400" dirty="0"/>
              <a:t>تظهر عند معالجتها وقد تصل الى </a:t>
            </a:r>
            <a:r>
              <a:rPr lang="ar-IQ" sz="2400" dirty="0" smtClean="0"/>
              <a:t>( </a:t>
            </a:r>
            <a:r>
              <a:rPr lang="en-GB" sz="2400" dirty="0" smtClean="0"/>
              <a:t>(25</a:t>
            </a:r>
            <a:r>
              <a:rPr lang="ar-IQ" sz="2400" dirty="0" smtClean="0"/>
              <a:t> </a:t>
            </a:r>
            <a:r>
              <a:rPr lang="ar-IQ" sz="2400" dirty="0"/>
              <a:t>ناتج عرضي من تركيز خامين او ثلاثة فقط . وتكون هذه النواتج العرضية متواجدة مع الخامات الطبيعية ، ولفصل كل عنصر من هذه العناصر نحتاج الى عملية معقدة ، وقد تجرى اكثر من عملية واحدة لانتاج عنصر واحد للحصول على ركاز ذي قيمة اقتصادية . </a:t>
            </a:r>
          </a:p>
          <a:p>
            <a:pPr marL="0" indent="0" algn="just" rtl="1">
              <a:buNone/>
            </a:pPr>
            <a:r>
              <a:rPr lang="ar-IQ" sz="2400" dirty="0"/>
              <a:t>ويعتبر استخلاص المعادن من الخامات الكبريتيدية بواسطة الاختزال في </a:t>
            </a:r>
            <a:r>
              <a:rPr lang="ar-IQ" sz="2400" dirty="0">
                <a:solidFill>
                  <a:srgbClr val="FF0000"/>
                </a:solidFill>
              </a:rPr>
              <a:t>الكربون او الهيدروجين </a:t>
            </a:r>
            <a:r>
              <a:rPr lang="ar-IQ" sz="2400" dirty="0"/>
              <a:t>من العمليات غير الفعالة ، </a:t>
            </a:r>
            <a:r>
              <a:rPr lang="ar-IQ" sz="2400" b="1" dirty="0">
                <a:solidFill>
                  <a:srgbClr val="3333FF"/>
                </a:solidFill>
              </a:rPr>
              <a:t>اما الاختزال المباشر لهذه الخامات بواسطة المعادن فتكون ممكنة من الناحية النظرية ولكنها تكون غير مجدية من الناحية التطبيقية لاستهلاكها الكثير من الطأقة .</a:t>
            </a:r>
            <a:r>
              <a:rPr lang="ar-IQ" sz="2400" dirty="0"/>
              <a:t> </a:t>
            </a:r>
          </a:p>
          <a:p>
            <a:pPr marL="400050" lvl="1" indent="0" algn="just" rtl="1">
              <a:buNone/>
            </a:pPr>
            <a:r>
              <a:rPr lang="ar-IQ" sz="2000" dirty="0"/>
              <a:t>‏</a:t>
            </a:r>
            <a:endParaRPr lang="en-US" sz="2000" dirty="0"/>
          </a:p>
        </p:txBody>
      </p:sp>
      <p:pic>
        <p:nvPicPr>
          <p:cNvPr id="1026" name="Picture 2"/>
          <p:cNvPicPr>
            <a:picLocks noChangeAspect="1" noChangeArrowheads="1"/>
          </p:cNvPicPr>
          <p:nvPr/>
        </p:nvPicPr>
        <p:blipFill>
          <a:blip r:embed="rId2"/>
          <a:srcRect/>
          <a:stretch>
            <a:fillRect/>
          </a:stretch>
        </p:blipFill>
        <p:spPr bwMode="auto">
          <a:xfrm>
            <a:off x="2656936" y="1763601"/>
            <a:ext cx="8915763" cy="1506889"/>
          </a:xfrm>
          <a:prstGeom prst="rect">
            <a:avLst/>
          </a:prstGeom>
          <a:noFill/>
          <a:ln w="9525">
            <a:noFill/>
            <a:miter lim="800000"/>
            <a:headEnd/>
            <a:tailEnd/>
          </a:ln>
          <a:effectLst/>
        </p:spPr>
      </p:pic>
    </p:spTree>
    <p:extLst>
      <p:ext uri="{BB962C8B-B14F-4D97-AF65-F5344CB8AC3E}">
        <p14:creationId xmlns="" xmlns:p14="http://schemas.microsoft.com/office/powerpoint/2010/main" val="3595941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8A3B01C-D19B-428C-AA79-C3D0B5ADB513}"/>
              </a:ext>
            </a:extLst>
          </p:cNvPr>
          <p:cNvSpPr>
            <a:spLocks noGrp="1"/>
          </p:cNvSpPr>
          <p:nvPr>
            <p:ph idx="1"/>
          </p:nvPr>
        </p:nvSpPr>
        <p:spPr>
          <a:xfrm>
            <a:off x="1" y="1398866"/>
            <a:ext cx="12192000" cy="2583736"/>
          </a:xfrm>
        </p:spPr>
        <p:txBody>
          <a:bodyPr/>
          <a:lstStyle/>
          <a:p>
            <a:pPr marL="0" indent="0" algn="just" rtl="1">
              <a:buNone/>
            </a:pPr>
            <a:r>
              <a:rPr lang="ar-IQ" sz="2400" b="1" dirty="0">
                <a:solidFill>
                  <a:srgbClr val="C00000"/>
                </a:solidFill>
              </a:rPr>
              <a:t>******</a:t>
            </a:r>
            <a:r>
              <a:rPr lang="ar-IQ" sz="2800" dirty="0">
                <a:solidFill>
                  <a:srgbClr val="3333FF"/>
                </a:solidFill>
              </a:rPr>
              <a:t>من حيث المبدأ يعتبر استحلاص المعدن من كبريتيده اصعب من استخلاصه من اوكسيده ، لذلك ولتسهيل عملية الاستخلاص يجب اجراءعملية </a:t>
            </a:r>
            <a:r>
              <a:rPr lang="ar-IQ" sz="2800" b="1" u="sng" dirty="0">
                <a:solidFill>
                  <a:srgbClr val="C00000"/>
                </a:solidFill>
              </a:rPr>
              <a:t>التحميص </a:t>
            </a:r>
            <a:r>
              <a:rPr lang="ar-IQ" sz="2800" b="1" u="sng" dirty="0" smtClean="0">
                <a:solidFill>
                  <a:srgbClr val="C00000"/>
                </a:solidFill>
              </a:rPr>
              <a:t> الميت </a:t>
            </a:r>
            <a:r>
              <a:rPr lang="ar-IQ" sz="2800" dirty="0" smtClean="0">
                <a:solidFill>
                  <a:srgbClr val="3333FF"/>
                </a:solidFill>
              </a:rPr>
              <a:t>أي </a:t>
            </a:r>
            <a:r>
              <a:rPr lang="ar-IQ" sz="2800" dirty="0">
                <a:solidFill>
                  <a:srgbClr val="3333FF"/>
                </a:solidFill>
              </a:rPr>
              <a:t>( تحويل جميع الكبريتيدات الى اكاسيد اولا ثم يتم اختزال هذه الاكاسيد بواسطة الكربون ) ، ولهذه العملية تطبيقات واسعة في استخلاص الرصاص والزنك ولكن </a:t>
            </a:r>
            <a:r>
              <a:rPr lang="ar-IQ" sz="2800" dirty="0">
                <a:solidFill>
                  <a:srgbClr val="C00000"/>
                </a:solidFill>
              </a:rPr>
              <a:t>التحميص الميت </a:t>
            </a:r>
            <a:r>
              <a:rPr lang="ar-IQ" sz="2800" dirty="0">
                <a:solidFill>
                  <a:srgbClr val="3333FF"/>
                </a:solidFill>
              </a:rPr>
              <a:t>لا يكون فعالا في جميع الحالات وخاصة عند وجود الحديد ضمن الركاز لانه يكون اكاسيد الحديد التي يصعب فصلها من المعدن قبل وبعد عملية الاختزال. </a:t>
            </a:r>
          </a:p>
          <a:p>
            <a:pPr marL="0" indent="0" algn="just" rtl="1">
              <a:buNone/>
            </a:pPr>
            <a:endParaRPr lang="en-US" dirty="0">
              <a:solidFill>
                <a:srgbClr val="00B050"/>
              </a:solidFill>
            </a:endParaRPr>
          </a:p>
        </p:txBody>
      </p:sp>
    </p:spTree>
    <p:extLst>
      <p:ext uri="{BB962C8B-B14F-4D97-AF65-F5344CB8AC3E}">
        <p14:creationId xmlns="" xmlns:p14="http://schemas.microsoft.com/office/powerpoint/2010/main" val="3128043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92FE25-1DF6-42D2-9897-A4620F216056}"/>
              </a:ext>
            </a:extLst>
          </p:cNvPr>
          <p:cNvSpPr>
            <a:spLocks noGrp="1"/>
          </p:cNvSpPr>
          <p:nvPr>
            <p:ph type="title"/>
          </p:nvPr>
        </p:nvSpPr>
        <p:spPr>
          <a:xfrm>
            <a:off x="609600" y="33096"/>
            <a:ext cx="10972800" cy="1143000"/>
          </a:xfrm>
        </p:spPr>
        <p:txBody>
          <a:bodyPr>
            <a:normAutofit/>
          </a:bodyPr>
          <a:lstStyle/>
          <a:p>
            <a:pPr algn="ctr"/>
            <a:r>
              <a:rPr lang="ar-IQ" sz="3600" b="1" dirty="0" smtClean="0">
                <a:solidFill>
                  <a:srgbClr val="C00000"/>
                </a:solidFill>
              </a:rPr>
              <a:t>طرق  استرجاع </a:t>
            </a:r>
            <a:r>
              <a:rPr lang="ar-IQ" sz="3600" b="1" dirty="0">
                <a:solidFill>
                  <a:srgbClr val="C00000"/>
                </a:solidFill>
              </a:rPr>
              <a:t>المعدن من كبريتيداته </a:t>
            </a:r>
            <a:r>
              <a:rPr lang="ar-IQ" sz="3600" b="1" dirty="0" smtClean="0">
                <a:solidFill>
                  <a:srgbClr val="C00000"/>
                </a:solidFill>
              </a:rPr>
              <a:t>:</a:t>
            </a:r>
            <a:endParaRPr lang="en-US" sz="3600" b="1" dirty="0">
              <a:solidFill>
                <a:srgbClr val="C00000"/>
              </a:solidFill>
            </a:endParaRPr>
          </a:p>
        </p:txBody>
      </p:sp>
      <p:sp>
        <p:nvSpPr>
          <p:cNvPr id="3" name="Content Placeholder 2">
            <a:extLst>
              <a:ext uri="{FF2B5EF4-FFF2-40B4-BE49-F238E27FC236}">
                <a16:creationId xmlns="" xmlns:a16="http://schemas.microsoft.com/office/drawing/2014/main" id="{C428AB5C-98BE-462F-A7DB-97CF598F0879}"/>
              </a:ext>
            </a:extLst>
          </p:cNvPr>
          <p:cNvSpPr>
            <a:spLocks noGrp="1"/>
          </p:cNvSpPr>
          <p:nvPr>
            <p:ph idx="1"/>
          </p:nvPr>
        </p:nvSpPr>
        <p:spPr>
          <a:xfrm>
            <a:off x="120771" y="1078164"/>
            <a:ext cx="12071229" cy="5779836"/>
          </a:xfrm>
        </p:spPr>
        <p:txBody>
          <a:bodyPr>
            <a:noAutofit/>
          </a:bodyPr>
          <a:lstStyle/>
          <a:p>
            <a:pPr marL="0" indent="0" algn="just" rtl="1">
              <a:buNone/>
            </a:pPr>
            <a:r>
              <a:rPr lang="ar-IQ" sz="2400" b="1" dirty="0">
                <a:solidFill>
                  <a:srgbClr val="3333FF"/>
                </a:solidFill>
              </a:rPr>
              <a:t>1- طريقة التحلل الحراري </a:t>
            </a:r>
          </a:p>
          <a:p>
            <a:pPr marL="0" indent="0" algn="just" rtl="1">
              <a:buNone/>
            </a:pPr>
            <a:r>
              <a:rPr lang="ar-IQ" sz="2400" dirty="0"/>
              <a:t>‏ان التحلل الحراري لبعض كبريتيدات المعادن يتم طبقا للتفاعل التالي :</a:t>
            </a:r>
          </a:p>
          <a:p>
            <a:pPr marL="0" indent="0" algn="just" rtl="1">
              <a:buNone/>
            </a:pPr>
            <a:endParaRPr lang="ar-IQ" sz="2400" dirty="0"/>
          </a:p>
          <a:p>
            <a:pPr marL="0" indent="0" algn="just" rtl="1">
              <a:buNone/>
            </a:pPr>
            <a:endParaRPr lang="ar-IQ" sz="2400" dirty="0"/>
          </a:p>
          <a:p>
            <a:pPr marL="0" indent="0" algn="just" rtl="1">
              <a:buNone/>
            </a:pPr>
            <a:r>
              <a:rPr lang="ar-IQ" sz="2400" dirty="0"/>
              <a:t>ويمكن تحلل الخامات الكبريتيدية للبلاتين والاريديوم عند ارتفاع درجة الحرارة بصورة ملائمة كما يمكن الحصول على الزئبق نتيجة التحلل الحراري لمركب كبريتيد الزئبق (</a:t>
            </a:r>
            <a:r>
              <a:rPr lang="en-US" sz="2400" dirty="0" err="1"/>
              <a:t>HgS</a:t>
            </a:r>
            <a:r>
              <a:rPr lang="ar-IQ" sz="2400" dirty="0"/>
              <a:t>‏) مباشرة . </a:t>
            </a:r>
          </a:p>
          <a:p>
            <a:pPr marL="0" indent="0" algn="just" rtl="1">
              <a:buNone/>
            </a:pPr>
            <a:r>
              <a:rPr lang="ar-IQ" sz="2400" dirty="0"/>
              <a:t>‏ولتسهيل عملية التحلل الحراري</a:t>
            </a:r>
            <a:r>
              <a:rPr lang="en-US" sz="2400" dirty="0"/>
              <a:t> </a:t>
            </a:r>
            <a:r>
              <a:rPr lang="ar-IQ" sz="2400" dirty="0"/>
              <a:t> لبعض المعادن تجرى تحت تخلخل ضغط مثل: </a:t>
            </a:r>
          </a:p>
          <a:p>
            <a:pPr marL="0" indent="0" algn="just" rtl="1">
              <a:buNone/>
            </a:pPr>
            <a:r>
              <a:rPr lang="ar-IQ" sz="2400" dirty="0"/>
              <a:t>‏( </a:t>
            </a:r>
            <a:r>
              <a:rPr lang="en-US" sz="2400" dirty="0"/>
              <a:t>CO, </a:t>
            </a:r>
            <a:r>
              <a:rPr lang="en-US" sz="2400" dirty="0" err="1"/>
              <a:t>CaO,CO</a:t>
            </a:r>
            <a:r>
              <a:rPr lang="ar-IQ" sz="2400" dirty="0"/>
              <a:t>‏) وبالرغم من وجود بعض المعوقات التي تحد من استخدام هذه الطريقة تجاريا ( كبطىء معدل التخلخل وتكوين الاكاسيد عند التعرض للهواء ) يكون استخدام هذه الطريقة مقتصرا على الكميات </a:t>
            </a:r>
          </a:p>
          <a:p>
            <a:pPr marL="0" indent="0" algn="just" rtl="1">
              <a:buNone/>
            </a:pPr>
            <a:r>
              <a:rPr lang="ar-IQ" sz="2400" dirty="0"/>
              <a:t>‏القليلة فقط .</a:t>
            </a:r>
          </a:p>
          <a:p>
            <a:pPr marL="0" indent="0" algn="just" rtl="1">
              <a:buNone/>
            </a:pPr>
            <a:endParaRPr lang="ar-IQ" sz="2400" dirty="0"/>
          </a:p>
        </p:txBody>
      </p:sp>
      <p:pic>
        <p:nvPicPr>
          <p:cNvPr id="4" name="Picture 3">
            <a:extLst>
              <a:ext uri="{FF2B5EF4-FFF2-40B4-BE49-F238E27FC236}">
                <a16:creationId xmlns="" xmlns:a16="http://schemas.microsoft.com/office/drawing/2014/main" id="{76AE949E-9A79-4B2A-8AF8-4ACEE46EED10}"/>
              </a:ext>
            </a:extLst>
          </p:cNvPr>
          <p:cNvPicPr>
            <a:picLocks noChangeAspect="1"/>
          </p:cNvPicPr>
          <p:nvPr/>
        </p:nvPicPr>
        <p:blipFill>
          <a:blip r:embed="rId2"/>
          <a:stretch>
            <a:fillRect/>
          </a:stretch>
        </p:blipFill>
        <p:spPr>
          <a:xfrm>
            <a:off x="4279774" y="2106147"/>
            <a:ext cx="5203813" cy="437322"/>
          </a:xfrm>
          <a:prstGeom prst="rect">
            <a:avLst/>
          </a:prstGeom>
        </p:spPr>
      </p:pic>
    </p:spTree>
    <p:extLst>
      <p:ext uri="{BB962C8B-B14F-4D97-AF65-F5344CB8AC3E}">
        <p14:creationId xmlns="" xmlns:p14="http://schemas.microsoft.com/office/powerpoint/2010/main" val="1828514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FA51B2-2BF2-4427-8A5B-D9189DE77AD9}"/>
              </a:ext>
            </a:extLst>
          </p:cNvPr>
          <p:cNvSpPr>
            <a:spLocks noGrp="1"/>
          </p:cNvSpPr>
          <p:nvPr>
            <p:ph type="title"/>
          </p:nvPr>
        </p:nvSpPr>
        <p:spPr>
          <a:xfrm>
            <a:off x="609600" y="50349"/>
            <a:ext cx="10972800" cy="1143000"/>
          </a:xfrm>
        </p:spPr>
        <p:txBody>
          <a:bodyPr>
            <a:normAutofit/>
          </a:bodyPr>
          <a:lstStyle/>
          <a:p>
            <a:pPr algn="r"/>
            <a:r>
              <a:rPr lang="ar-IQ" sz="3200" dirty="0" smtClean="0">
                <a:solidFill>
                  <a:srgbClr val="3333FF"/>
                </a:solidFill>
              </a:rPr>
              <a:t>٢ </a:t>
            </a:r>
            <a:r>
              <a:rPr lang="ar-IQ" sz="3200" dirty="0">
                <a:solidFill>
                  <a:srgbClr val="3333FF"/>
                </a:solidFill>
              </a:rPr>
              <a:t>- عملية التحميص التي تتبعها عملية اختزال </a:t>
            </a:r>
            <a:endParaRPr lang="en-US" sz="3200" dirty="0">
              <a:solidFill>
                <a:srgbClr val="3333FF"/>
              </a:solidFill>
            </a:endParaRPr>
          </a:p>
        </p:txBody>
      </p:sp>
      <p:sp>
        <p:nvSpPr>
          <p:cNvPr id="3" name="Content Placeholder 2">
            <a:extLst>
              <a:ext uri="{FF2B5EF4-FFF2-40B4-BE49-F238E27FC236}">
                <a16:creationId xmlns="" xmlns:a16="http://schemas.microsoft.com/office/drawing/2014/main" id="{111E9789-03A6-4797-9F99-C340A9C9150A}"/>
              </a:ext>
            </a:extLst>
          </p:cNvPr>
          <p:cNvSpPr>
            <a:spLocks noGrp="1"/>
          </p:cNvSpPr>
          <p:nvPr>
            <p:ph idx="1"/>
          </p:nvPr>
        </p:nvSpPr>
        <p:spPr>
          <a:xfrm>
            <a:off x="0" y="1252196"/>
            <a:ext cx="12192000" cy="5605804"/>
          </a:xfrm>
        </p:spPr>
        <p:txBody>
          <a:bodyPr/>
          <a:lstStyle/>
          <a:p>
            <a:pPr marL="0" indent="0" algn="just" rtl="1">
              <a:buNone/>
            </a:pPr>
            <a:r>
              <a:rPr lang="ar-IQ" sz="2800" dirty="0" smtClean="0"/>
              <a:t>التحميص عملية حرارية ( بارا </a:t>
            </a:r>
            <a:r>
              <a:rPr lang="ar-IQ" sz="2800" dirty="0" err="1" smtClean="0"/>
              <a:t>ميتالورجية</a:t>
            </a:r>
            <a:r>
              <a:rPr lang="ar-IQ" sz="2800" dirty="0" smtClean="0"/>
              <a:t> ) تجرى على كبريتيدات المعادن لتحويلها الى اكاسيد . وتجرى على هذه الأكاسيد عمليات اختزال لاحقة للحصول على المعدن النقي . تتم عملية التحميص باستخدام </a:t>
            </a:r>
            <a:r>
              <a:rPr lang="ar-IQ" sz="2800" dirty="0" smtClean="0"/>
              <a:t>الأفران </a:t>
            </a:r>
            <a:r>
              <a:rPr lang="ar-IQ" sz="2800" dirty="0" smtClean="0">
                <a:solidFill>
                  <a:srgbClr val="FF0000"/>
                </a:solidFill>
              </a:rPr>
              <a:t>المتعددة الحجرات</a:t>
            </a:r>
            <a:r>
              <a:rPr lang="ar-IQ" sz="2800" dirty="0" smtClean="0"/>
              <a:t>، وقد استعيض عن هذه الأفران  </a:t>
            </a:r>
            <a:r>
              <a:rPr lang="ar-IQ" sz="2800" dirty="0" smtClean="0">
                <a:solidFill>
                  <a:srgbClr val="FF0000"/>
                </a:solidFill>
              </a:rPr>
              <a:t>بالأفران  الومضية  </a:t>
            </a:r>
            <a:r>
              <a:rPr lang="ar-IQ" sz="2800" dirty="0" err="1" smtClean="0">
                <a:solidFill>
                  <a:srgbClr val="FF0000"/>
                </a:solidFill>
              </a:rPr>
              <a:t>او</a:t>
            </a:r>
            <a:r>
              <a:rPr lang="ar-IQ" sz="2800" dirty="0" smtClean="0">
                <a:solidFill>
                  <a:srgbClr val="FF0000"/>
                </a:solidFill>
              </a:rPr>
              <a:t>  الأفران ذات الفرشة المائعة </a:t>
            </a:r>
            <a:r>
              <a:rPr lang="ar-IQ" sz="2800" dirty="0" smtClean="0"/>
              <a:t>. وقد يستخدم الهواء الجوي مباشرة لإجراء عملية الأكسدة كما يستخدم الهواء الغني بالأوكسجين للتعجيل من عملية التحميص . </a:t>
            </a:r>
            <a:endParaRPr lang="ar-IQ" sz="2800" dirty="0"/>
          </a:p>
          <a:p>
            <a:pPr marL="0" indent="0" algn="just" rtl="1">
              <a:buNone/>
            </a:pPr>
            <a:r>
              <a:rPr lang="ar-IQ" sz="2800" dirty="0">
                <a:solidFill>
                  <a:srgbClr val="3333FF"/>
                </a:solidFill>
              </a:rPr>
              <a:t>‏ويمكن الاستفادة من الحرارة الناتجة من عملية التحميص لاغراض عديدة كتسخين الشحنة او التجفيف كما يستفاد من الغازات العادمة في انتاج حامض الكبريتيك , ولتوضيح ذلك ندرج المثل التالي :</a:t>
            </a:r>
          </a:p>
          <a:p>
            <a:pPr marL="0" indent="0" algn="just" rtl="1">
              <a:buNone/>
            </a:pPr>
            <a:endParaRPr lang="ar-IQ" sz="2800" dirty="0">
              <a:solidFill>
                <a:srgbClr val="3333FF"/>
              </a:solidFill>
            </a:endParaRPr>
          </a:p>
          <a:p>
            <a:pPr marL="0" indent="0" algn="just">
              <a:buNone/>
            </a:pPr>
            <a:r>
              <a:rPr lang="en-US" dirty="0" smtClean="0">
                <a:solidFill>
                  <a:srgbClr val="3333FF"/>
                </a:solidFill>
              </a:rPr>
              <a:t>                                 2ZnS</a:t>
            </a:r>
            <a:r>
              <a:rPr lang="en-US" baseline="-25000" dirty="0" smtClean="0">
                <a:solidFill>
                  <a:srgbClr val="3333FF"/>
                </a:solidFill>
              </a:rPr>
              <a:t>(s)</a:t>
            </a:r>
            <a:r>
              <a:rPr lang="en-US" dirty="0" smtClean="0">
                <a:solidFill>
                  <a:srgbClr val="3333FF"/>
                </a:solidFill>
              </a:rPr>
              <a:t> +3O</a:t>
            </a:r>
            <a:r>
              <a:rPr lang="en-US" baseline="-25000" dirty="0" smtClean="0">
                <a:solidFill>
                  <a:srgbClr val="3333FF"/>
                </a:solidFill>
              </a:rPr>
              <a:t>2(g)</a:t>
            </a:r>
            <a:r>
              <a:rPr lang="en-US" dirty="0" smtClean="0">
                <a:solidFill>
                  <a:srgbClr val="3333FF"/>
                </a:solidFill>
              </a:rPr>
              <a:t>=   2 ZnO</a:t>
            </a:r>
            <a:r>
              <a:rPr lang="en-US" baseline="-25000" dirty="0" smtClean="0">
                <a:solidFill>
                  <a:srgbClr val="3333FF"/>
                </a:solidFill>
              </a:rPr>
              <a:t>(s)</a:t>
            </a:r>
            <a:r>
              <a:rPr lang="en-US" dirty="0" smtClean="0">
                <a:solidFill>
                  <a:srgbClr val="3333FF"/>
                </a:solidFill>
              </a:rPr>
              <a:t>+ 2SO</a:t>
            </a:r>
            <a:r>
              <a:rPr lang="en-US" baseline="-25000" dirty="0" smtClean="0">
                <a:solidFill>
                  <a:srgbClr val="3333FF"/>
                </a:solidFill>
              </a:rPr>
              <a:t>4(g)</a:t>
            </a:r>
          </a:p>
          <a:p>
            <a:pPr marL="0" indent="0" algn="just">
              <a:buNone/>
            </a:pPr>
            <a:r>
              <a:rPr lang="en-US" dirty="0" smtClean="0">
                <a:solidFill>
                  <a:srgbClr val="3333FF"/>
                </a:solidFill>
              </a:rPr>
              <a:t>                                2 </a:t>
            </a:r>
            <a:r>
              <a:rPr lang="en-US" dirty="0" smtClean="0">
                <a:solidFill>
                  <a:srgbClr val="3333FF"/>
                </a:solidFill>
              </a:rPr>
              <a:t>ZnO</a:t>
            </a:r>
            <a:r>
              <a:rPr lang="en-US" baseline="-25000" dirty="0" smtClean="0">
                <a:solidFill>
                  <a:srgbClr val="3333FF"/>
                </a:solidFill>
              </a:rPr>
              <a:t>(s</a:t>
            </a:r>
            <a:r>
              <a:rPr lang="en-US" baseline="-25000" dirty="0" smtClean="0">
                <a:solidFill>
                  <a:srgbClr val="3333FF"/>
                </a:solidFill>
              </a:rPr>
              <a:t>)</a:t>
            </a:r>
            <a:r>
              <a:rPr lang="en-US" dirty="0" smtClean="0">
                <a:solidFill>
                  <a:srgbClr val="3333FF"/>
                </a:solidFill>
              </a:rPr>
              <a:t>+ 2C</a:t>
            </a:r>
            <a:r>
              <a:rPr lang="en-US" baseline="-25000" dirty="0" smtClean="0">
                <a:solidFill>
                  <a:srgbClr val="3333FF"/>
                </a:solidFill>
              </a:rPr>
              <a:t>(s)</a:t>
            </a:r>
            <a:r>
              <a:rPr lang="en-US" dirty="0" smtClean="0">
                <a:solidFill>
                  <a:srgbClr val="3333FF"/>
                </a:solidFill>
              </a:rPr>
              <a:t>   = CO</a:t>
            </a:r>
            <a:r>
              <a:rPr lang="en-US" baseline="-25000" dirty="0" smtClean="0">
                <a:solidFill>
                  <a:srgbClr val="3333FF"/>
                </a:solidFill>
              </a:rPr>
              <a:t>(g)</a:t>
            </a:r>
            <a:r>
              <a:rPr lang="en-US" dirty="0" smtClean="0">
                <a:solidFill>
                  <a:srgbClr val="3333FF"/>
                </a:solidFill>
              </a:rPr>
              <a:t>+ CO</a:t>
            </a:r>
            <a:r>
              <a:rPr lang="en-US" baseline="-25000" dirty="0" smtClean="0">
                <a:solidFill>
                  <a:srgbClr val="3333FF"/>
                </a:solidFill>
              </a:rPr>
              <a:t>2(g)</a:t>
            </a:r>
            <a:r>
              <a:rPr lang="en-US" dirty="0" smtClean="0">
                <a:solidFill>
                  <a:srgbClr val="3333FF"/>
                </a:solidFill>
              </a:rPr>
              <a:t> </a:t>
            </a:r>
            <a:endParaRPr lang="en-US" baseline="-25000" dirty="0">
              <a:solidFill>
                <a:srgbClr val="3333FF"/>
              </a:solidFill>
            </a:endParaRPr>
          </a:p>
        </p:txBody>
      </p:sp>
    </p:spTree>
    <p:extLst>
      <p:ext uri="{BB962C8B-B14F-4D97-AF65-F5344CB8AC3E}">
        <p14:creationId xmlns="" xmlns:p14="http://schemas.microsoft.com/office/powerpoint/2010/main" val="3656815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CFE743-2ED6-4E11-B556-2350F85DC474}"/>
              </a:ext>
            </a:extLst>
          </p:cNvPr>
          <p:cNvSpPr>
            <a:spLocks noGrp="1"/>
          </p:cNvSpPr>
          <p:nvPr>
            <p:ph type="title"/>
          </p:nvPr>
        </p:nvSpPr>
        <p:spPr>
          <a:xfrm>
            <a:off x="1233056" y="50755"/>
            <a:ext cx="10471216" cy="1560716"/>
          </a:xfrm>
        </p:spPr>
        <p:txBody>
          <a:bodyPr>
            <a:normAutofit/>
          </a:bodyPr>
          <a:lstStyle/>
          <a:p>
            <a:pPr algn="r" rtl="1"/>
            <a:r>
              <a:rPr lang="ar-IQ" sz="2800" b="1" dirty="0">
                <a:solidFill>
                  <a:srgbClr val="3333FF"/>
                </a:solidFill>
                <a:cs typeface="+mn-cs"/>
              </a:rPr>
              <a:t>3- التحميص المسيطر عليه والمصهور الكبريتيدي وتحويل المصهور </a:t>
            </a:r>
            <a:endParaRPr lang="en-US" sz="2800" b="1" dirty="0">
              <a:solidFill>
                <a:srgbClr val="3333FF"/>
              </a:solidFill>
              <a:cs typeface="+mn-cs"/>
            </a:endParaRPr>
          </a:p>
        </p:txBody>
      </p:sp>
      <p:sp>
        <p:nvSpPr>
          <p:cNvPr id="3" name="Content Placeholder 2">
            <a:extLst>
              <a:ext uri="{FF2B5EF4-FFF2-40B4-BE49-F238E27FC236}">
                <a16:creationId xmlns="" xmlns:a16="http://schemas.microsoft.com/office/drawing/2014/main" id="{31A40391-3A54-48DA-9B05-819B8111B4B1}"/>
              </a:ext>
            </a:extLst>
          </p:cNvPr>
          <p:cNvSpPr>
            <a:spLocks noGrp="1"/>
          </p:cNvSpPr>
          <p:nvPr>
            <p:ph idx="1"/>
          </p:nvPr>
        </p:nvSpPr>
        <p:spPr>
          <a:xfrm>
            <a:off x="212036" y="2446414"/>
            <a:ext cx="11979964" cy="3717748"/>
          </a:xfrm>
        </p:spPr>
        <p:txBody>
          <a:bodyPr/>
          <a:lstStyle/>
          <a:p>
            <a:pPr marL="0" indent="0" algn="just" rtl="1">
              <a:buNone/>
            </a:pPr>
            <a:endParaRPr lang="en-GB" sz="2400" dirty="0" smtClean="0">
              <a:solidFill>
                <a:srgbClr val="3333FF"/>
              </a:solidFill>
              <a:cs typeface="+mj-cs"/>
            </a:endParaRPr>
          </a:p>
          <a:p>
            <a:pPr marL="0" indent="0" algn="just" rtl="1">
              <a:buNone/>
            </a:pPr>
            <a:r>
              <a:rPr lang="ar-IQ" sz="2400" dirty="0" smtClean="0">
                <a:cs typeface="+mj-cs"/>
              </a:rPr>
              <a:t>‏</a:t>
            </a:r>
            <a:r>
              <a:rPr lang="ar-IQ" sz="2400" dirty="0">
                <a:cs typeface="+mj-cs"/>
              </a:rPr>
              <a:t>وكمثال خامات النحاس الحاوية على كبريتيدات الحديد غير المرغوب فيها يجب ان تزال هذه الكبريتيدات قبل استخلاص معدن النحاس ويجرى ذلك بعدة عمليات على الخام نفسه وهي التحميص ،والمصهور الكبريتيدي وعملية التحويل . </a:t>
            </a:r>
          </a:p>
          <a:p>
            <a:pPr marL="0" indent="0" algn="just" rtl="1">
              <a:buNone/>
            </a:pPr>
            <a:r>
              <a:rPr lang="ar-IQ" sz="2400" dirty="0">
                <a:cs typeface="+mj-cs"/>
              </a:rPr>
              <a:t>ويحمص النحاس لتحويل اغلب خامات الحديد الكبريتيدي الى اوكسيد وترك اكبر كمية ممكنة من النحاس على شكل كبريتيد . وتزال اغلب الاكاسيد على شكل خبث وهو ناتج عملية الصهر الكبريتيدي حيث يحتوي المصهور على اكبر كمية من النحاس واقل كمية باقية من كبريتيد الحديد. ينقل هذا المصهور الى محول الضخ الجانبي حيث يتم تحويل كبريتيد الحديد الى اوكسيد ، ويزال هذا الاوكسيد كخبث باضافة مادة السليكا كمادة مساعدة على الانصهار . عند هذه المرحلة يكون المصهور يحتوي على مركب ( </a:t>
            </a:r>
            <a:r>
              <a:rPr lang="en-US" sz="2400" dirty="0">
                <a:cs typeface="+mj-cs"/>
              </a:rPr>
              <a:t>Cu</a:t>
            </a:r>
            <a:r>
              <a:rPr lang="en-US" sz="2400" baseline="-25000" dirty="0">
                <a:cs typeface="+mj-cs"/>
              </a:rPr>
              <a:t>2</a:t>
            </a:r>
            <a:r>
              <a:rPr lang="en-US" sz="2400" dirty="0">
                <a:cs typeface="+mj-cs"/>
              </a:rPr>
              <a:t>S</a:t>
            </a:r>
            <a:r>
              <a:rPr lang="ar-IQ" sz="2400" dirty="0">
                <a:cs typeface="+mj-cs"/>
              </a:rPr>
              <a:t>) بصورة رئيسية الذي يتاكسد بعد ذلك بواسطة الهواء كما في التفاعل </a:t>
            </a:r>
            <a:r>
              <a:rPr lang="en-US" sz="2400" dirty="0">
                <a:cs typeface="+mj-cs"/>
              </a:rPr>
              <a:t>:</a:t>
            </a:r>
            <a:endParaRPr lang="ar-IQ" sz="2400" dirty="0">
              <a:cs typeface="+mj-cs"/>
            </a:endParaRPr>
          </a:p>
          <a:p>
            <a:pPr marL="0" indent="0" algn="just" rtl="1">
              <a:buNone/>
            </a:pPr>
            <a:endParaRPr lang="en-US" dirty="0">
              <a:cs typeface="+mj-cs"/>
            </a:endParaRPr>
          </a:p>
        </p:txBody>
      </p:sp>
      <p:pic>
        <p:nvPicPr>
          <p:cNvPr id="4" name="Picture 3">
            <a:extLst>
              <a:ext uri="{FF2B5EF4-FFF2-40B4-BE49-F238E27FC236}">
                <a16:creationId xmlns="" xmlns:a16="http://schemas.microsoft.com/office/drawing/2014/main" id="{9ACE87DC-40E6-4B36-8671-5CDFA449B135}"/>
              </a:ext>
            </a:extLst>
          </p:cNvPr>
          <p:cNvPicPr>
            <a:picLocks noChangeAspect="1"/>
          </p:cNvPicPr>
          <p:nvPr/>
        </p:nvPicPr>
        <p:blipFill>
          <a:blip r:embed="rId2"/>
          <a:stretch>
            <a:fillRect/>
          </a:stretch>
        </p:blipFill>
        <p:spPr>
          <a:xfrm>
            <a:off x="3829877" y="5791524"/>
            <a:ext cx="5592419" cy="704542"/>
          </a:xfrm>
          <a:prstGeom prst="rect">
            <a:avLst/>
          </a:prstGeom>
        </p:spPr>
      </p:pic>
      <p:pic>
        <p:nvPicPr>
          <p:cNvPr id="1026" name="Picture 2"/>
          <p:cNvPicPr>
            <a:picLocks noChangeAspect="1" noChangeArrowheads="1"/>
          </p:cNvPicPr>
          <p:nvPr/>
        </p:nvPicPr>
        <p:blipFill>
          <a:blip r:embed="rId3"/>
          <a:srcRect/>
          <a:stretch>
            <a:fillRect/>
          </a:stretch>
        </p:blipFill>
        <p:spPr bwMode="auto">
          <a:xfrm>
            <a:off x="1711923" y="1389535"/>
            <a:ext cx="9372040" cy="1337473"/>
          </a:xfrm>
          <a:prstGeom prst="rect">
            <a:avLst/>
          </a:prstGeom>
          <a:noFill/>
          <a:ln w="9525">
            <a:noFill/>
            <a:miter lim="800000"/>
            <a:headEnd/>
            <a:tailEnd/>
          </a:ln>
          <a:effectLst/>
        </p:spPr>
      </p:pic>
    </p:spTree>
    <p:extLst>
      <p:ext uri="{BB962C8B-B14F-4D97-AF65-F5344CB8AC3E}">
        <p14:creationId xmlns="" xmlns:p14="http://schemas.microsoft.com/office/powerpoint/2010/main" val="2445577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E56F5E-5723-4C8F-AA18-D1D7127D1E43}"/>
              </a:ext>
            </a:extLst>
          </p:cNvPr>
          <p:cNvSpPr>
            <a:spLocks noGrp="1"/>
          </p:cNvSpPr>
          <p:nvPr>
            <p:ph type="title"/>
          </p:nvPr>
        </p:nvSpPr>
        <p:spPr/>
        <p:txBody>
          <a:bodyPr/>
          <a:lstStyle/>
          <a:p>
            <a:pPr algn="r"/>
            <a:r>
              <a:rPr lang="ar-IQ" dirty="0">
                <a:solidFill>
                  <a:srgbClr val="3333FF"/>
                </a:solidFill>
              </a:rPr>
              <a:t>4- الصهر الومضي والتحويل</a:t>
            </a:r>
            <a:endParaRPr lang="en-US" dirty="0">
              <a:solidFill>
                <a:srgbClr val="3333FF"/>
              </a:solidFill>
            </a:endParaRPr>
          </a:p>
        </p:txBody>
      </p:sp>
      <p:sp>
        <p:nvSpPr>
          <p:cNvPr id="3" name="Content Placeholder 2">
            <a:extLst>
              <a:ext uri="{FF2B5EF4-FFF2-40B4-BE49-F238E27FC236}">
                <a16:creationId xmlns="" xmlns:a16="http://schemas.microsoft.com/office/drawing/2014/main" id="{40ACCB96-1052-4485-B783-4E5A58143C43}"/>
              </a:ext>
            </a:extLst>
          </p:cNvPr>
          <p:cNvSpPr>
            <a:spLocks noGrp="1"/>
          </p:cNvSpPr>
          <p:nvPr>
            <p:ph idx="1"/>
          </p:nvPr>
        </p:nvSpPr>
        <p:spPr>
          <a:xfrm>
            <a:off x="0" y="1362975"/>
            <a:ext cx="12118344" cy="5276364"/>
          </a:xfrm>
        </p:spPr>
        <p:txBody>
          <a:bodyPr>
            <a:normAutofit fontScale="85000" lnSpcReduction="20000"/>
          </a:bodyPr>
          <a:lstStyle/>
          <a:p>
            <a:pPr marL="0" indent="0" algn="just" rtl="1">
              <a:buNone/>
            </a:pPr>
            <a:r>
              <a:rPr lang="ar-IQ" dirty="0"/>
              <a:t>وهي احدى الطرق المتطورة لعمليات استخلاص المعادن وهي عملية التحميص الومضي والصهر الكبريتيدي وتتم آليا في فرن واحد حيث يجهز الغذاء المتكون من دقائق ناعمة ( الناتجة من عمليات التركيز ) مع الهواء او الاوكسجين عند درجات حرارة </a:t>
            </a:r>
            <a:r>
              <a:rPr lang="ar-IQ" dirty="0" smtClean="0"/>
              <a:t>عالية. </a:t>
            </a:r>
            <a:r>
              <a:rPr lang="ar-IQ" dirty="0"/>
              <a:t>ويمكن الاستفادة من الحرارة الناتجة من تفاعل الكبريتيدات مع الاوكسجين في التسخين دون الحاجة الى مصدر حراري خارجي . </a:t>
            </a:r>
          </a:p>
          <a:p>
            <a:pPr marL="0" indent="0" algn="just" rtl="1">
              <a:buNone/>
            </a:pPr>
            <a:r>
              <a:rPr lang="ar-IQ" dirty="0"/>
              <a:t>‏هناك تطور جديد في عملية الصهر المباشر حيث يتم احتراق الركاز مباشرة عند وضع ركاز النحاس في الحمام المائع ويمكن الحصول على المصهور الكبريتيدي الابيض . فاذا كان المصهور له قابلية على التوصيل الكهربائي فانه يصب على شكل مصعدات ( انودات ) التي يمكن استخدامها في انتاج المعدن النقي عند الكاثود كما موضح في التفاعلات الاتية :~</a:t>
            </a:r>
          </a:p>
          <a:p>
            <a:pPr marL="0" indent="0" algn="just" rtl="1">
              <a:buNone/>
            </a:pPr>
            <a:endParaRPr lang="ar-IQ" dirty="0"/>
          </a:p>
          <a:p>
            <a:pPr marL="0" indent="0" algn="just" rtl="1">
              <a:buNone/>
            </a:pPr>
            <a:endParaRPr lang="ar-IQ" dirty="0"/>
          </a:p>
          <a:p>
            <a:pPr marL="0" indent="0" algn="just" rtl="1">
              <a:buNone/>
            </a:pPr>
            <a:endParaRPr lang="ar-IQ" dirty="0"/>
          </a:p>
          <a:p>
            <a:pPr marL="0" indent="0" algn="just" rtl="1">
              <a:buNone/>
            </a:pPr>
            <a:r>
              <a:rPr lang="ar-IQ" dirty="0">
                <a:solidFill>
                  <a:srgbClr val="C00000"/>
                </a:solidFill>
              </a:rPr>
              <a:t> ‏وفي هذه الطريقة يمكن انتاج الكبريت كناتج عرضي اضافة الى انتاج المعدن من خاماتها الكبريتيدية بنقاوة عالية .</a:t>
            </a:r>
          </a:p>
          <a:p>
            <a:pPr marL="0" indent="0" algn="just" rtl="1">
              <a:buNone/>
            </a:pPr>
            <a:endParaRPr lang="ar-IQ" dirty="0"/>
          </a:p>
          <a:p>
            <a:pPr marL="0" indent="0" algn="just" rtl="1">
              <a:buNone/>
            </a:pPr>
            <a:endParaRPr lang="en-US" dirty="0"/>
          </a:p>
        </p:txBody>
      </p:sp>
      <p:pic>
        <p:nvPicPr>
          <p:cNvPr id="4" name="Picture 3">
            <a:extLst>
              <a:ext uri="{FF2B5EF4-FFF2-40B4-BE49-F238E27FC236}">
                <a16:creationId xmlns="" xmlns:a16="http://schemas.microsoft.com/office/drawing/2014/main" id="{0C7F9865-4097-4E16-BB4F-DB1287A4CFC6}"/>
              </a:ext>
            </a:extLst>
          </p:cNvPr>
          <p:cNvPicPr>
            <a:picLocks noChangeAspect="1"/>
          </p:cNvPicPr>
          <p:nvPr/>
        </p:nvPicPr>
        <p:blipFill>
          <a:blip r:embed="rId2"/>
          <a:stretch>
            <a:fillRect/>
          </a:stretch>
        </p:blipFill>
        <p:spPr>
          <a:xfrm>
            <a:off x="3319669" y="4160783"/>
            <a:ext cx="5552661" cy="1157834"/>
          </a:xfrm>
          <a:prstGeom prst="rect">
            <a:avLst/>
          </a:prstGeom>
        </p:spPr>
      </p:pic>
    </p:spTree>
    <p:extLst>
      <p:ext uri="{BB962C8B-B14F-4D97-AF65-F5344CB8AC3E}">
        <p14:creationId xmlns="" xmlns:p14="http://schemas.microsoft.com/office/powerpoint/2010/main" val="820145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6EBECD-68B9-438D-85ED-6117A523B663}"/>
              </a:ext>
            </a:extLst>
          </p:cNvPr>
          <p:cNvSpPr>
            <a:spLocks noGrp="1"/>
          </p:cNvSpPr>
          <p:nvPr>
            <p:ph type="title"/>
          </p:nvPr>
        </p:nvSpPr>
        <p:spPr>
          <a:xfrm>
            <a:off x="609600" y="67602"/>
            <a:ext cx="11582400" cy="1143000"/>
          </a:xfrm>
        </p:spPr>
        <p:txBody>
          <a:bodyPr>
            <a:normAutofit/>
          </a:bodyPr>
          <a:lstStyle/>
          <a:p>
            <a:pPr algn="r"/>
            <a:r>
              <a:rPr lang="ar-IQ" sz="3600" b="1" dirty="0">
                <a:solidFill>
                  <a:srgbClr val="3333FF"/>
                </a:solidFill>
              </a:rPr>
              <a:t>5- الاختزال بواسطة المعادن</a:t>
            </a:r>
            <a:endParaRPr lang="en-US" sz="3600" b="1" dirty="0">
              <a:solidFill>
                <a:srgbClr val="3333FF"/>
              </a:solidFill>
            </a:endParaRPr>
          </a:p>
        </p:txBody>
      </p:sp>
      <p:sp>
        <p:nvSpPr>
          <p:cNvPr id="3" name="Content Placeholder 2">
            <a:extLst>
              <a:ext uri="{FF2B5EF4-FFF2-40B4-BE49-F238E27FC236}">
                <a16:creationId xmlns="" xmlns:a16="http://schemas.microsoft.com/office/drawing/2014/main" id="{E966B9AE-09F2-4EEE-9618-C7A63799C349}"/>
              </a:ext>
            </a:extLst>
          </p:cNvPr>
          <p:cNvSpPr>
            <a:spLocks noGrp="1"/>
          </p:cNvSpPr>
          <p:nvPr>
            <p:ph idx="1"/>
          </p:nvPr>
        </p:nvSpPr>
        <p:spPr>
          <a:xfrm>
            <a:off x="0" y="1410422"/>
            <a:ext cx="12192000" cy="3092565"/>
          </a:xfrm>
        </p:spPr>
        <p:txBody>
          <a:bodyPr/>
          <a:lstStyle/>
          <a:p>
            <a:pPr marL="0" indent="0" algn="just" rtl="1">
              <a:buNone/>
            </a:pPr>
            <a:r>
              <a:rPr lang="ar-IQ" dirty="0"/>
              <a:t>يمكن توضيح اختزال الكبريتيدات المعادن بواسطة معدن آخر بالمعادلة التالية:</a:t>
            </a:r>
          </a:p>
          <a:p>
            <a:pPr marL="0" indent="0" algn="just" rtl="1">
              <a:buNone/>
            </a:pPr>
            <a:endParaRPr lang="ar-IQ" dirty="0"/>
          </a:p>
          <a:p>
            <a:pPr marL="0" indent="0" algn="just" rtl="1">
              <a:buNone/>
            </a:pPr>
            <a:endParaRPr lang="ar-IQ" dirty="0"/>
          </a:p>
          <a:p>
            <a:pPr marL="0" indent="0" algn="just" rtl="1">
              <a:buNone/>
            </a:pPr>
            <a:r>
              <a:rPr lang="ar-IQ" dirty="0"/>
              <a:t>حيث </a:t>
            </a:r>
            <a:r>
              <a:rPr lang="ar-IQ" dirty="0" err="1" smtClean="0"/>
              <a:t>ان</a:t>
            </a:r>
            <a:r>
              <a:rPr lang="en-GB" dirty="0" smtClean="0"/>
              <a:t> </a:t>
            </a:r>
            <a:r>
              <a:rPr lang="en-US" dirty="0" smtClean="0"/>
              <a:t>R </a:t>
            </a:r>
            <a:r>
              <a:rPr lang="ar-IQ" dirty="0" smtClean="0"/>
              <a:t> </a:t>
            </a:r>
            <a:r>
              <a:rPr lang="ar-IQ" dirty="0"/>
              <a:t>يمثل عامل المختزل ومن اهم هذه العوامل </a:t>
            </a:r>
            <a:r>
              <a:rPr lang="en-US" dirty="0"/>
              <a:t>Fe, Si, Ca, Na,)</a:t>
            </a:r>
            <a:r>
              <a:rPr lang="ar-IQ" dirty="0"/>
              <a:t> ) لاختزال كبريتيدات مثل (</a:t>
            </a:r>
            <a:r>
              <a:rPr lang="en-US" dirty="0"/>
              <a:t>Cd, Mo, Zn, V</a:t>
            </a:r>
            <a:r>
              <a:rPr lang="ar-IQ" dirty="0"/>
              <a:t>) تحت ظروف ملائمة.</a:t>
            </a:r>
          </a:p>
        </p:txBody>
      </p:sp>
      <p:pic>
        <p:nvPicPr>
          <p:cNvPr id="4" name="Picture 3">
            <a:extLst>
              <a:ext uri="{FF2B5EF4-FFF2-40B4-BE49-F238E27FC236}">
                <a16:creationId xmlns="" xmlns:a16="http://schemas.microsoft.com/office/drawing/2014/main" id="{4D106D93-150C-431F-BC59-FABFF1F97358}"/>
              </a:ext>
            </a:extLst>
          </p:cNvPr>
          <p:cNvPicPr>
            <a:picLocks noChangeAspect="1"/>
          </p:cNvPicPr>
          <p:nvPr/>
        </p:nvPicPr>
        <p:blipFill>
          <a:blip r:embed="rId2"/>
          <a:stretch>
            <a:fillRect/>
          </a:stretch>
        </p:blipFill>
        <p:spPr>
          <a:xfrm>
            <a:off x="5009321" y="2252204"/>
            <a:ext cx="3709213" cy="558114"/>
          </a:xfrm>
          <a:prstGeom prst="rect">
            <a:avLst/>
          </a:prstGeom>
        </p:spPr>
      </p:pic>
    </p:spTree>
    <p:extLst>
      <p:ext uri="{BB962C8B-B14F-4D97-AF65-F5344CB8AC3E}">
        <p14:creationId xmlns="" xmlns:p14="http://schemas.microsoft.com/office/powerpoint/2010/main" val="3463891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479</TotalTime>
  <Words>1028</Words>
  <Application>Microsoft Office PowerPoint</Application>
  <PresentationFormat>مخصص</PresentationFormat>
  <Paragraphs>58</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سمة Office</vt:lpstr>
      <vt:lpstr>Extraction of materials</vt:lpstr>
      <vt:lpstr>مفردات المنهج</vt:lpstr>
      <vt:lpstr>أستخلاص المعادن من الخامات الكبريتيدية EXTRACTION OF METALS FROM  SULPHIDE ORE</vt:lpstr>
      <vt:lpstr>الشريحة 4</vt:lpstr>
      <vt:lpstr>طرق  استرجاع المعدن من كبريتيداته :</vt:lpstr>
      <vt:lpstr>٢ - عملية التحميص التي تتبعها عملية اختزال </vt:lpstr>
      <vt:lpstr>3- التحميص المسيطر عليه والمصهور الكبريتيدي وتحويل المصهور </vt:lpstr>
      <vt:lpstr>4- الصهر الومضي والتحويل</vt:lpstr>
      <vt:lpstr>5- الاختزال بواسطة المعادن</vt:lpstr>
      <vt:lpstr>6- الميتالورجية المائية لاستخلاص المعادن </vt:lpstr>
      <vt:lpstr>7- كلورة الكبريتيدات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Extraction of materials</dc:title>
  <dc:creator>Gufran</dc:creator>
  <cp:lastModifiedBy>toshiba</cp:lastModifiedBy>
  <cp:revision>24</cp:revision>
  <dcterms:created xsi:type="dcterms:W3CDTF">2018-02-23T19:00:17Z</dcterms:created>
  <dcterms:modified xsi:type="dcterms:W3CDTF">2018-03-05T13:48:13Z</dcterms:modified>
</cp:coreProperties>
</file>